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orta" charset="1" panose="020C0706030708060507"/>
      <p:regular r:id="rId22"/>
    </p:embeddedFont>
    <p:embeddedFont>
      <p:font typeface="Rajdhani Medium" charset="1" panose="02000000000000000000"/>
      <p:regular r:id="rId23"/>
    </p:embeddedFont>
    <p:embeddedFont>
      <p:font typeface="Times New Roman" charset="1" panose="02030502070405020303"/>
      <p:regular r:id="rId24"/>
    </p:embeddedFont>
    <p:embeddedFont>
      <p:font typeface="Rajdhani Semi-Bol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0.png" Type="http://schemas.openxmlformats.org/officeDocument/2006/relationships/image"/><Relationship Id="rId6" Target="../media/image33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http://www.unicode-symbol.com/u/2081.html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1822" y="-206658"/>
            <a:ext cx="8538956" cy="3585190"/>
          </a:xfrm>
          <a:custGeom>
            <a:avLst/>
            <a:gdLst/>
            <a:ahLst/>
            <a:cxnLst/>
            <a:rect r="r" b="b" t="t" l="l"/>
            <a:pathLst>
              <a:path h="3585190" w="8538956">
                <a:moveTo>
                  <a:pt x="0" y="0"/>
                </a:moveTo>
                <a:lnTo>
                  <a:pt x="8538956" y="0"/>
                </a:lnTo>
                <a:lnTo>
                  <a:pt x="8538956" y="3585191"/>
                </a:lnTo>
                <a:lnTo>
                  <a:pt x="0" y="35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639242" cy="1947845"/>
          </a:xfrm>
          <a:custGeom>
            <a:avLst/>
            <a:gdLst/>
            <a:ahLst/>
            <a:cxnLst/>
            <a:rect r="r" b="b" t="t" l="l"/>
            <a:pathLst>
              <a:path h="1947845" w="4639242">
                <a:moveTo>
                  <a:pt x="0" y="0"/>
                </a:moveTo>
                <a:lnTo>
                  <a:pt x="4639242" y="0"/>
                </a:lnTo>
                <a:lnTo>
                  <a:pt x="4639242" y="1947845"/>
                </a:lnTo>
                <a:lnTo>
                  <a:pt x="0" y="19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64495" y="8168381"/>
            <a:ext cx="8908901" cy="1089919"/>
          </a:xfrm>
          <a:custGeom>
            <a:avLst/>
            <a:gdLst/>
            <a:ahLst/>
            <a:cxnLst/>
            <a:rect r="r" b="b" t="t" l="l"/>
            <a:pathLst>
              <a:path h="1089919" w="8908901">
                <a:moveTo>
                  <a:pt x="0" y="0"/>
                </a:moveTo>
                <a:lnTo>
                  <a:pt x="8908901" y="0"/>
                </a:lnTo>
                <a:lnTo>
                  <a:pt x="8908901" y="1089919"/>
                </a:lnTo>
                <a:lnTo>
                  <a:pt x="0" y="108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525772"/>
            <a:ext cx="3174790" cy="3235455"/>
          </a:xfrm>
          <a:custGeom>
            <a:avLst/>
            <a:gdLst/>
            <a:ahLst/>
            <a:cxnLst/>
            <a:rect r="r" b="b" t="t" l="l"/>
            <a:pathLst>
              <a:path h="3235455" w="3174790">
                <a:moveTo>
                  <a:pt x="0" y="0"/>
                </a:moveTo>
                <a:lnTo>
                  <a:pt x="3174790" y="0"/>
                </a:lnTo>
                <a:lnTo>
                  <a:pt x="3174790" y="3235456"/>
                </a:lnTo>
                <a:lnTo>
                  <a:pt x="0" y="3235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14569" y="8168381"/>
            <a:ext cx="1477256" cy="1477256"/>
          </a:xfrm>
          <a:custGeom>
            <a:avLst/>
            <a:gdLst/>
            <a:ahLst/>
            <a:cxnLst/>
            <a:rect r="r" b="b" t="t" l="l"/>
            <a:pathLst>
              <a:path h="1477256" w="1477256">
                <a:moveTo>
                  <a:pt x="0" y="0"/>
                </a:moveTo>
                <a:lnTo>
                  <a:pt x="1477256" y="0"/>
                </a:lnTo>
                <a:lnTo>
                  <a:pt x="1477256" y="1477256"/>
                </a:lnTo>
                <a:lnTo>
                  <a:pt x="0" y="1477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94268" y="3557251"/>
            <a:ext cx="12947803" cy="246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26"/>
              </a:lnSpc>
            </a:pPr>
            <a:r>
              <a:rPr lang="en-US" sz="1430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Raman Laser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4268" y="5594220"/>
            <a:ext cx="1040676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Amplifying and locking the Raman laser beams for  gravimeter atom interferometry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9453" y="8256448"/>
            <a:ext cx="2110234" cy="107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8"/>
              </a:lnSpc>
              <a:spcBef>
                <a:spcPct val="0"/>
              </a:spcBef>
            </a:pPr>
            <a:r>
              <a:rPr lang="en-US" sz="5677">
                <a:solidFill>
                  <a:srgbClr val="72B7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6299" y="8256448"/>
            <a:ext cx="2222748" cy="107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8"/>
              </a:lnSpc>
              <a:spcBef>
                <a:spcPct val="0"/>
              </a:spcBef>
            </a:pPr>
            <a:r>
              <a:rPr lang="en-US" sz="5677">
                <a:solidFill>
                  <a:srgbClr val="72B7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7770" y="2623456"/>
            <a:ext cx="9288556" cy="6873531"/>
          </a:xfrm>
          <a:custGeom>
            <a:avLst/>
            <a:gdLst/>
            <a:ahLst/>
            <a:cxnLst/>
            <a:rect r="r" b="b" t="t" l="l"/>
            <a:pathLst>
              <a:path h="6873531" w="9288556">
                <a:moveTo>
                  <a:pt x="0" y="0"/>
                </a:moveTo>
                <a:lnTo>
                  <a:pt x="9288556" y="0"/>
                </a:lnTo>
                <a:lnTo>
                  <a:pt x="9288556" y="6873532"/>
                </a:lnTo>
                <a:lnTo>
                  <a:pt x="0" y="68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80" y="26739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9-Astigmatic output of 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4797" y="3986501"/>
            <a:ext cx="9426576" cy="5271799"/>
          </a:xfrm>
          <a:custGeom>
            <a:avLst/>
            <a:gdLst/>
            <a:ahLst/>
            <a:cxnLst/>
            <a:rect r="r" b="b" t="t" l="l"/>
            <a:pathLst>
              <a:path h="5271799" w="9426576">
                <a:moveTo>
                  <a:pt x="0" y="0"/>
                </a:moveTo>
                <a:lnTo>
                  <a:pt x="9426576" y="0"/>
                </a:lnTo>
                <a:lnTo>
                  <a:pt x="9426576" y="5271799"/>
                </a:lnTo>
                <a:lnTo>
                  <a:pt x="0" y="5271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7589" y="-371368"/>
            <a:ext cx="2253461" cy="2253461"/>
          </a:xfrm>
          <a:custGeom>
            <a:avLst/>
            <a:gdLst/>
            <a:ahLst/>
            <a:cxnLst/>
            <a:rect r="r" b="b" t="t" l="l"/>
            <a:pathLst>
              <a:path h="2253461" w="2253461">
                <a:moveTo>
                  <a:pt x="0" y="0"/>
                </a:moveTo>
                <a:lnTo>
                  <a:pt x="2253461" y="0"/>
                </a:lnTo>
                <a:lnTo>
                  <a:pt x="2253461" y="2253461"/>
                </a:lnTo>
                <a:lnTo>
                  <a:pt x="0" y="2253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290" y="68052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10-The optical isolator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4189" y="6577082"/>
            <a:ext cx="10251093" cy="3057900"/>
          </a:xfrm>
          <a:custGeom>
            <a:avLst/>
            <a:gdLst/>
            <a:ahLst/>
            <a:cxnLst/>
            <a:rect r="r" b="b" t="t" l="l"/>
            <a:pathLst>
              <a:path h="3057900" w="10251093">
                <a:moveTo>
                  <a:pt x="0" y="0"/>
                </a:moveTo>
                <a:lnTo>
                  <a:pt x="10251094" y="0"/>
                </a:lnTo>
                <a:lnTo>
                  <a:pt x="10251094" y="3057899"/>
                </a:lnTo>
                <a:lnTo>
                  <a:pt x="0" y="3057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3855" y="1877978"/>
            <a:ext cx="4615391" cy="3969236"/>
          </a:xfrm>
          <a:custGeom>
            <a:avLst/>
            <a:gdLst/>
            <a:ahLst/>
            <a:cxnLst/>
            <a:rect r="r" b="b" t="t" l="l"/>
            <a:pathLst>
              <a:path h="3969236" w="4615391">
                <a:moveTo>
                  <a:pt x="0" y="0"/>
                </a:moveTo>
                <a:lnTo>
                  <a:pt x="4615391" y="0"/>
                </a:lnTo>
                <a:lnTo>
                  <a:pt x="4615391" y="3969236"/>
                </a:lnTo>
                <a:lnTo>
                  <a:pt x="0" y="396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833" y="54281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11-Fiber coupling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5043" y="1418459"/>
            <a:ext cx="11697071" cy="8745388"/>
          </a:xfrm>
          <a:custGeom>
            <a:avLst/>
            <a:gdLst/>
            <a:ahLst/>
            <a:cxnLst/>
            <a:rect r="r" b="b" t="t" l="l"/>
            <a:pathLst>
              <a:path h="8745388" w="11697071">
                <a:moveTo>
                  <a:pt x="0" y="0"/>
                </a:moveTo>
                <a:lnTo>
                  <a:pt x="11697071" y="0"/>
                </a:lnTo>
                <a:lnTo>
                  <a:pt x="11697071" y="8745388"/>
                </a:lnTo>
                <a:lnTo>
                  <a:pt x="0" y="874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88" y="40510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12-The TA’s build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5497" y="3339866"/>
            <a:ext cx="5585591" cy="2902869"/>
          </a:xfrm>
          <a:custGeom>
            <a:avLst/>
            <a:gdLst/>
            <a:ahLst/>
            <a:cxnLst/>
            <a:rect r="r" b="b" t="t" l="l"/>
            <a:pathLst>
              <a:path h="2902869" w="5585591">
                <a:moveTo>
                  <a:pt x="0" y="0"/>
                </a:moveTo>
                <a:lnTo>
                  <a:pt x="5585591" y="0"/>
                </a:lnTo>
                <a:lnTo>
                  <a:pt x="5585591" y="2902869"/>
                </a:lnTo>
                <a:lnTo>
                  <a:pt x="0" y="2902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262447" y="3339866"/>
            <a:ext cx="1556165" cy="1044663"/>
          </a:xfrm>
          <a:custGeom>
            <a:avLst/>
            <a:gdLst/>
            <a:ahLst/>
            <a:cxnLst/>
            <a:rect r="r" b="b" t="t" l="l"/>
            <a:pathLst>
              <a:path h="1044663" w="1556165">
                <a:moveTo>
                  <a:pt x="0" y="0"/>
                </a:moveTo>
                <a:lnTo>
                  <a:pt x="1556165" y="0"/>
                </a:lnTo>
                <a:lnTo>
                  <a:pt x="1556165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404334"/>
            <a:ext cx="4408751" cy="2915726"/>
          </a:xfrm>
          <a:custGeom>
            <a:avLst/>
            <a:gdLst/>
            <a:ahLst/>
            <a:cxnLst/>
            <a:rect r="r" b="b" t="t" l="l"/>
            <a:pathLst>
              <a:path h="2915726" w="4408751">
                <a:moveTo>
                  <a:pt x="0" y="0"/>
                </a:moveTo>
                <a:lnTo>
                  <a:pt x="4408751" y="0"/>
                </a:lnTo>
                <a:lnTo>
                  <a:pt x="4408751" y="2915726"/>
                </a:lnTo>
                <a:lnTo>
                  <a:pt x="0" y="291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59193" y="7804654"/>
            <a:ext cx="2084807" cy="2084807"/>
          </a:xfrm>
          <a:custGeom>
            <a:avLst/>
            <a:gdLst/>
            <a:ahLst/>
            <a:cxnLst/>
            <a:rect r="r" b="b" t="t" l="l"/>
            <a:pathLst>
              <a:path h="2084807" w="2084807">
                <a:moveTo>
                  <a:pt x="0" y="0"/>
                </a:moveTo>
                <a:lnTo>
                  <a:pt x="2084807" y="0"/>
                </a:lnTo>
                <a:lnTo>
                  <a:pt x="2084807" y="2084806"/>
                </a:lnTo>
                <a:lnTo>
                  <a:pt x="0" y="2084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2329" y="6469537"/>
            <a:ext cx="3854433" cy="1609132"/>
          </a:xfrm>
          <a:custGeom>
            <a:avLst/>
            <a:gdLst/>
            <a:ahLst/>
            <a:cxnLst/>
            <a:rect r="r" b="b" t="t" l="l"/>
            <a:pathLst>
              <a:path h="1609132" w="3854433">
                <a:moveTo>
                  <a:pt x="0" y="0"/>
                </a:moveTo>
                <a:lnTo>
                  <a:pt x="3854433" y="0"/>
                </a:lnTo>
                <a:lnTo>
                  <a:pt x="3854433" y="1609132"/>
                </a:lnTo>
                <a:lnTo>
                  <a:pt x="0" y="1609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574386" y="3339866"/>
            <a:ext cx="1865470" cy="1044663"/>
          </a:xfrm>
          <a:custGeom>
            <a:avLst/>
            <a:gdLst/>
            <a:ahLst/>
            <a:cxnLst/>
            <a:rect r="r" b="b" t="t" l="l"/>
            <a:pathLst>
              <a:path h="1044663" w="1865470">
                <a:moveTo>
                  <a:pt x="0" y="0"/>
                </a:moveTo>
                <a:lnTo>
                  <a:pt x="1865470" y="0"/>
                </a:lnTo>
                <a:lnTo>
                  <a:pt x="1865470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311" y="5501754"/>
            <a:ext cx="5147598" cy="2857257"/>
          </a:xfrm>
          <a:custGeom>
            <a:avLst/>
            <a:gdLst/>
            <a:ahLst/>
            <a:cxnLst/>
            <a:rect r="r" b="b" t="t" l="l"/>
            <a:pathLst>
              <a:path h="2857257" w="5147598">
                <a:moveTo>
                  <a:pt x="0" y="0"/>
                </a:moveTo>
                <a:lnTo>
                  <a:pt x="5147598" y="0"/>
                </a:lnTo>
                <a:lnTo>
                  <a:pt x="5147598" y="2857257"/>
                </a:lnTo>
                <a:lnTo>
                  <a:pt x="0" y="28572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97432" y="5389"/>
            <a:ext cx="2339330" cy="269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2"/>
              </a:lnSpc>
              <a:spcBef>
                <a:spcPct val="0"/>
              </a:spcBef>
            </a:pPr>
            <a:r>
              <a:rPr lang="en-US" sz="5115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Integrator+ double integrator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977" y="-16192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13-The offset lock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9657" y="8197086"/>
            <a:ext cx="536584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Repump laser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1304" y="8197086"/>
            <a:ext cx="536584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Raman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9856" y="3244616"/>
            <a:ext cx="2290560" cy="263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2"/>
              </a:lnSpc>
              <a:spcBef>
                <a:spcPct val="0"/>
              </a:spcBef>
            </a:pPr>
            <a:r>
              <a:rPr lang="en-US" sz="5009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R2 laser current and piezo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6545432" y="3339866"/>
            <a:ext cx="1556165" cy="1044663"/>
          </a:xfrm>
          <a:custGeom>
            <a:avLst/>
            <a:gdLst/>
            <a:ahLst/>
            <a:cxnLst/>
            <a:rect r="r" b="b" t="t" l="l"/>
            <a:pathLst>
              <a:path h="1044663" w="1556165">
                <a:moveTo>
                  <a:pt x="0" y="0"/>
                </a:moveTo>
                <a:lnTo>
                  <a:pt x="1556165" y="0"/>
                </a:lnTo>
                <a:lnTo>
                  <a:pt x="1556165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75767" y="3368616"/>
            <a:ext cx="2339330" cy="88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2"/>
              </a:lnSpc>
              <a:spcBef>
                <a:spcPct val="0"/>
              </a:spcBef>
            </a:pPr>
            <a:r>
              <a:rPr lang="en-US" sz="5115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F to 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6041" y="2025012"/>
            <a:ext cx="2084807" cy="2084807"/>
          </a:xfrm>
          <a:custGeom>
            <a:avLst/>
            <a:gdLst/>
            <a:ahLst/>
            <a:cxnLst/>
            <a:rect r="r" b="b" t="t" l="l"/>
            <a:pathLst>
              <a:path h="2084807" w="2084807">
                <a:moveTo>
                  <a:pt x="0" y="0"/>
                </a:moveTo>
                <a:lnTo>
                  <a:pt x="2084807" y="0"/>
                </a:lnTo>
                <a:lnTo>
                  <a:pt x="2084807" y="2084807"/>
                </a:lnTo>
                <a:lnTo>
                  <a:pt x="0" y="2084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089630" y="4399205"/>
            <a:ext cx="1158242" cy="777535"/>
          </a:xfrm>
          <a:custGeom>
            <a:avLst/>
            <a:gdLst/>
            <a:ahLst/>
            <a:cxnLst/>
            <a:rect r="r" b="b" t="t" l="l"/>
            <a:pathLst>
              <a:path h="777535" w="1158242">
                <a:moveTo>
                  <a:pt x="0" y="0"/>
                </a:moveTo>
                <a:lnTo>
                  <a:pt x="1158242" y="0"/>
                </a:lnTo>
                <a:lnTo>
                  <a:pt x="1158242" y="777535"/>
                </a:lnTo>
                <a:lnTo>
                  <a:pt x="0" y="777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6116" y="6040082"/>
            <a:ext cx="2868826" cy="1197665"/>
          </a:xfrm>
          <a:custGeom>
            <a:avLst/>
            <a:gdLst/>
            <a:ahLst/>
            <a:cxnLst/>
            <a:rect r="r" b="b" t="t" l="l"/>
            <a:pathLst>
              <a:path h="1197665" w="2868826">
                <a:moveTo>
                  <a:pt x="0" y="0"/>
                </a:moveTo>
                <a:lnTo>
                  <a:pt x="2868826" y="0"/>
                </a:lnTo>
                <a:lnTo>
                  <a:pt x="2868826" y="1197666"/>
                </a:lnTo>
                <a:lnTo>
                  <a:pt x="0" y="1197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5989017" y="4399205"/>
            <a:ext cx="1388455" cy="777535"/>
          </a:xfrm>
          <a:custGeom>
            <a:avLst/>
            <a:gdLst/>
            <a:ahLst/>
            <a:cxnLst/>
            <a:rect r="r" b="b" t="t" l="l"/>
            <a:pathLst>
              <a:path h="777535" w="1388455">
                <a:moveTo>
                  <a:pt x="0" y="0"/>
                </a:moveTo>
                <a:lnTo>
                  <a:pt x="1388456" y="0"/>
                </a:lnTo>
                <a:lnTo>
                  <a:pt x="1388456" y="777535"/>
                </a:lnTo>
                <a:lnTo>
                  <a:pt x="0" y="777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851" y="4413132"/>
            <a:ext cx="2101287" cy="1411083"/>
          </a:xfrm>
          <a:custGeom>
            <a:avLst/>
            <a:gdLst/>
            <a:ahLst/>
            <a:cxnLst/>
            <a:rect r="r" b="b" t="t" l="l"/>
            <a:pathLst>
              <a:path h="1411083" w="2101287">
                <a:moveTo>
                  <a:pt x="0" y="0"/>
                </a:moveTo>
                <a:lnTo>
                  <a:pt x="2101287" y="0"/>
                </a:lnTo>
                <a:lnTo>
                  <a:pt x="2101287" y="1411083"/>
                </a:lnTo>
                <a:lnTo>
                  <a:pt x="0" y="1411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6001" y="1887871"/>
            <a:ext cx="6036581" cy="6281675"/>
          </a:xfrm>
          <a:custGeom>
            <a:avLst/>
            <a:gdLst/>
            <a:ahLst/>
            <a:cxnLst/>
            <a:rect r="r" b="b" t="t" l="l"/>
            <a:pathLst>
              <a:path h="6281675" w="6036581">
                <a:moveTo>
                  <a:pt x="0" y="0"/>
                </a:moveTo>
                <a:lnTo>
                  <a:pt x="6036581" y="0"/>
                </a:lnTo>
                <a:lnTo>
                  <a:pt x="6036581" y="6281674"/>
                </a:lnTo>
                <a:lnTo>
                  <a:pt x="0" y="628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7872" y="4403953"/>
            <a:ext cx="1741146" cy="6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Integrator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977" y="12729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14-Raman laser power lock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9153" y="4418894"/>
            <a:ext cx="1704847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9"/>
              </a:lnSpc>
              <a:spcBef>
                <a:spcPct val="0"/>
              </a:spcBef>
            </a:pPr>
            <a:r>
              <a:rPr lang="en-US" sz="3728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TA current modulation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066" y="3734708"/>
            <a:ext cx="3124858" cy="6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photodiode voltage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26248" y="4656571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7082" y="4683469"/>
            <a:ext cx="965574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Thank you for your attention!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639242" cy="1947845"/>
          </a:xfrm>
          <a:custGeom>
            <a:avLst/>
            <a:gdLst/>
            <a:ahLst/>
            <a:cxnLst/>
            <a:rect r="r" b="b" t="t" l="l"/>
            <a:pathLst>
              <a:path h="1947845" w="4639242">
                <a:moveTo>
                  <a:pt x="0" y="0"/>
                </a:moveTo>
                <a:lnTo>
                  <a:pt x="4639242" y="0"/>
                </a:lnTo>
                <a:lnTo>
                  <a:pt x="4639242" y="1947845"/>
                </a:lnTo>
                <a:lnTo>
                  <a:pt x="0" y="19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3773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8606" y="-357187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44724"/>
            <a:ext cx="7528806" cy="7805601"/>
          </a:xfrm>
          <a:custGeom>
            <a:avLst/>
            <a:gdLst/>
            <a:ahLst/>
            <a:cxnLst/>
            <a:rect r="r" b="b" t="t" l="l"/>
            <a:pathLst>
              <a:path h="7805601" w="7528806">
                <a:moveTo>
                  <a:pt x="0" y="0"/>
                </a:moveTo>
                <a:lnTo>
                  <a:pt x="7528806" y="0"/>
                </a:lnTo>
                <a:lnTo>
                  <a:pt x="7528806" y="7805601"/>
                </a:lnTo>
                <a:lnTo>
                  <a:pt x="0" y="780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3148" y="2244724"/>
            <a:ext cx="6239030" cy="5664060"/>
          </a:xfrm>
          <a:custGeom>
            <a:avLst/>
            <a:gdLst/>
            <a:ahLst/>
            <a:cxnLst/>
            <a:rect r="r" b="b" t="t" l="l"/>
            <a:pathLst>
              <a:path h="5664060" w="6239030">
                <a:moveTo>
                  <a:pt x="0" y="0"/>
                </a:moveTo>
                <a:lnTo>
                  <a:pt x="6239029" y="0"/>
                </a:lnTo>
                <a:lnTo>
                  <a:pt x="6239029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824" y="68052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1-Raman lasers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59576"/>
            <a:ext cx="8954894" cy="5367848"/>
          </a:xfrm>
          <a:custGeom>
            <a:avLst/>
            <a:gdLst/>
            <a:ahLst/>
            <a:cxnLst/>
            <a:rect r="r" b="b" t="t" l="l"/>
            <a:pathLst>
              <a:path h="5367848" w="8954894">
                <a:moveTo>
                  <a:pt x="0" y="0"/>
                </a:moveTo>
                <a:lnTo>
                  <a:pt x="8954894" y="0"/>
                </a:lnTo>
                <a:lnTo>
                  <a:pt x="8954894" y="5367848"/>
                </a:lnTo>
                <a:lnTo>
                  <a:pt x="0" y="536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7217" y="2674427"/>
            <a:ext cx="5009690" cy="4938145"/>
          </a:xfrm>
          <a:custGeom>
            <a:avLst/>
            <a:gdLst/>
            <a:ahLst/>
            <a:cxnLst/>
            <a:rect r="r" b="b" t="t" l="l"/>
            <a:pathLst>
              <a:path h="4938145" w="5009690">
                <a:moveTo>
                  <a:pt x="0" y="0"/>
                </a:moveTo>
                <a:lnTo>
                  <a:pt x="5009690" y="0"/>
                </a:lnTo>
                <a:lnTo>
                  <a:pt x="5009690" y="4938146"/>
                </a:lnTo>
                <a:lnTo>
                  <a:pt x="0" y="493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442" y="62452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2-Mach Zehnder Interferometry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627" y="8512424"/>
            <a:ext cx="6975682" cy="8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9"/>
              </a:lnSpc>
              <a:spcBef>
                <a:spcPct val="0"/>
              </a:spcBef>
            </a:pP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I(Δφ)=Imax cos²(Δφ/2)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1634" y="2244724"/>
            <a:ext cx="6676115" cy="4450744"/>
          </a:xfrm>
          <a:custGeom>
            <a:avLst/>
            <a:gdLst/>
            <a:ahLst/>
            <a:cxnLst/>
            <a:rect r="r" b="b" t="t" l="l"/>
            <a:pathLst>
              <a:path h="4450744" w="6676115">
                <a:moveTo>
                  <a:pt x="0" y="0"/>
                </a:moveTo>
                <a:lnTo>
                  <a:pt x="6676115" y="0"/>
                </a:lnTo>
                <a:lnTo>
                  <a:pt x="6676115" y="4450744"/>
                </a:lnTo>
                <a:lnTo>
                  <a:pt x="0" y="4450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372" y="2298281"/>
            <a:ext cx="7259772" cy="5033082"/>
          </a:xfrm>
          <a:custGeom>
            <a:avLst/>
            <a:gdLst/>
            <a:ahLst/>
            <a:cxnLst/>
            <a:rect r="r" b="b" t="t" l="l"/>
            <a:pathLst>
              <a:path h="5033082" w="7259772">
                <a:moveTo>
                  <a:pt x="0" y="0"/>
                </a:moveTo>
                <a:lnTo>
                  <a:pt x="7259772" y="0"/>
                </a:lnTo>
                <a:lnTo>
                  <a:pt x="7259772" y="5033082"/>
                </a:lnTo>
                <a:lnTo>
                  <a:pt x="0" y="503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4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757" y="28575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3-The Ramsey interferometry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5913" y="8424297"/>
            <a:ext cx="6975682" cy="8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9"/>
              </a:lnSpc>
              <a:spcBef>
                <a:spcPct val="0"/>
              </a:spcBef>
            </a:pP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  <a:r>
              <a:rPr lang="en-US" b="true" sz="465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  <a:hlinkClick r:id="rId6" tooltip="http://www.unicode-symbol.com/u/2081.html"/>
              </a:rPr>
              <a:t>₁</a:t>
            </a: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(T,Δ)=cos²(Δ*T/2)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17749"/>
            <a:ext cx="5002701" cy="67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b="true" sz="3713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 is the interrogation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1358" y="7139418"/>
            <a:ext cx="3819978" cy="56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  <a:spcBef>
                <a:spcPct val="0"/>
              </a:spcBef>
            </a:pPr>
            <a:r>
              <a:rPr lang="en-US" b="true" sz="308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Δ=</a:t>
            </a:r>
            <a:r>
              <a:rPr lang="en-US" b="true" sz="308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ω-ω₀ is the detuning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76" y="1152640"/>
            <a:ext cx="12636582" cy="8481054"/>
          </a:xfrm>
          <a:custGeom>
            <a:avLst/>
            <a:gdLst/>
            <a:ahLst/>
            <a:cxnLst/>
            <a:rect r="r" b="b" t="t" l="l"/>
            <a:pathLst>
              <a:path h="8481054" w="12636582">
                <a:moveTo>
                  <a:pt x="0" y="0"/>
                </a:moveTo>
                <a:lnTo>
                  <a:pt x="12636582" y="0"/>
                </a:lnTo>
                <a:lnTo>
                  <a:pt x="12636582" y="8481054"/>
                </a:lnTo>
                <a:lnTo>
                  <a:pt x="0" y="848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776" y="-57972"/>
            <a:ext cx="1376620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4-Atom Interferometry for gravimetry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2570" y="9235326"/>
            <a:ext cx="10662614" cy="85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7"/>
              </a:lnSpc>
              <a:spcBef>
                <a:spcPct val="0"/>
              </a:spcBef>
            </a:pPr>
            <a:r>
              <a:rPr lang="en-US" b="true" sz="4705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Pe(2T + 2τ ) = 1 − A cos(g · k eff T²)²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35837" y="2025474"/>
            <a:ext cx="5111949" cy="7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  <a:spcBef>
                <a:spcPct val="0"/>
              </a:spcBef>
            </a:pPr>
            <a:r>
              <a:rPr lang="en-US" b="true" sz="4126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Δφ=k eff · Δx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5837" y="2654355"/>
            <a:ext cx="5111949" cy="7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  <a:spcBef>
                <a:spcPct val="0"/>
              </a:spcBef>
            </a:pPr>
            <a:r>
              <a:rPr lang="en-US" b="true" sz="4126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Δx=gT²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779" y="3659083"/>
            <a:ext cx="6004110" cy="4022754"/>
          </a:xfrm>
          <a:custGeom>
            <a:avLst/>
            <a:gdLst/>
            <a:ahLst/>
            <a:cxnLst/>
            <a:rect r="r" b="b" t="t" l="l"/>
            <a:pathLst>
              <a:path h="4022754" w="6004110">
                <a:moveTo>
                  <a:pt x="0" y="0"/>
                </a:moveTo>
                <a:lnTo>
                  <a:pt x="6004110" y="0"/>
                </a:lnTo>
                <a:lnTo>
                  <a:pt x="6004110" y="4022754"/>
                </a:lnTo>
                <a:lnTo>
                  <a:pt x="0" y="402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779" y="34851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5-Getting a value for 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941" y="2980639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Chirp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967" y="7758037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T(interrogation time)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4889" y="3811930"/>
            <a:ext cx="8083933" cy="62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  <a:spcBef>
                <a:spcPct val="0"/>
              </a:spcBef>
            </a:pPr>
            <a:r>
              <a:rPr lang="en-US" b="true" sz="346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Pe(2T + 2τ ) = 1 − A cos(g · k eff T²+(2πa·T)·T)²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81370" y="4726257"/>
            <a:ext cx="7029588" cy="260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</a:pPr>
            <a:r>
              <a:rPr lang="en-US" sz="346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is the chirp rate</a:t>
            </a:r>
          </a:p>
          <a:p>
            <a:pPr algn="ctr">
              <a:lnSpc>
                <a:spcPts val="5203"/>
              </a:lnSpc>
              <a:spcBef>
                <a:spcPct val="0"/>
              </a:spcBef>
            </a:pPr>
            <a:r>
              <a:rPr lang="en-US" b="true" sz="346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it’s equivalent to changing the detuning Δ with time in the Ramsey interferometer.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2444" y="1621473"/>
            <a:ext cx="10439206" cy="6663032"/>
          </a:xfrm>
          <a:custGeom>
            <a:avLst/>
            <a:gdLst/>
            <a:ahLst/>
            <a:cxnLst/>
            <a:rect r="r" b="b" t="t" l="l"/>
            <a:pathLst>
              <a:path h="6663032" w="10439206">
                <a:moveTo>
                  <a:pt x="0" y="0"/>
                </a:moveTo>
                <a:lnTo>
                  <a:pt x="10439206" y="0"/>
                </a:lnTo>
                <a:lnTo>
                  <a:pt x="10439206" y="6663032"/>
                </a:lnTo>
                <a:lnTo>
                  <a:pt x="0" y="666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8144" y="-2316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6-Gravimetry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7041" y="1588918"/>
            <a:ext cx="4345446" cy="106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8"/>
              </a:lnSpc>
              <a:spcBef>
                <a:spcPct val="0"/>
              </a:spcBef>
            </a:pPr>
            <a:r>
              <a:rPr lang="en-US" b="true" sz="5892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 · k eff=-2πa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33411" y="7903438"/>
            <a:ext cx="9738360" cy="2709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486" y="2638813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628" y="5597928"/>
            <a:ext cx="3818475" cy="2545650"/>
          </a:xfrm>
          <a:custGeom>
            <a:avLst/>
            <a:gdLst/>
            <a:ahLst/>
            <a:cxnLst/>
            <a:rect r="r" b="b" t="t" l="l"/>
            <a:pathLst>
              <a:path h="2545650" w="3818475">
                <a:moveTo>
                  <a:pt x="0" y="0"/>
                </a:moveTo>
                <a:lnTo>
                  <a:pt x="3818475" y="0"/>
                </a:lnTo>
                <a:lnTo>
                  <a:pt x="3818475" y="2545650"/>
                </a:lnTo>
                <a:lnTo>
                  <a:pt x="0" y="254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5445247" y="5211618"/>
            <a:ext cx="3201042" cy="3698502"/>
          </a:xfrm>
          <a:custGeom>
            <a:avLst/>
            <a:gdLst/>
            <a:ahLst/>
            <a:cxnLst/>
            <a:rect r="r" b="b" t="t" l="l"/>
            <a:pathLst>
              <a:path h="3698502" w="3201042">
                <a:moveTo>
                  <a:pt x="0" y="0"/>
                </a:moveTo>
                <a:lnTo>
                  <a:pt x="3201042" y="0"/>
                </a:lnTo>
                <a:lnTo>
                  <a:pt x="3201042" y="3698502"/>
                </a:lnTo>
                <a:lnTo>
                  <a:pt x="0" y="3698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351865" y="6870753"/>
            <a:ext cx="1888770" cy="2349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2351865" y="5597928"/>
            <a:ext cx="0" cy="127282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7099716" y="5657798"/>
            <a:ext cx="6887" cy="123333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106603" y="6888786"/>
            <a:ext cx="1888770" cy="2349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24043" y="2029692"/>
            <a:ext cx="4045872" cy="6199040"/>
          </a:xfrm>
          <a:custGeom>
            <a:avLst/>
            <a:gdLst/>
            <a:ahLst/>
            <a:cxnLst/>
            <a:rect r="r" b="b" t="t" l="l"/>
            <a:pathLst>
              <a:path h="6199040" w="4045872">
                <a:moveTo>
                  <a:pt x="0" y="0"/>
                </a:moveTo>
                <a:lnTo>
                  <a:pt x="4045872" y="0"/>
                </a:lnTo>
                <a:lnTo>
                  <a:pt x="4045872" y="6199041"/>
                </a:lnTo>
                <a:lnTo>
                  <a:pt x="0" y="619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686" y="-1110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7-Squeezing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640" y="2334013"/>
            <a:ext cx="6472289" cy="191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8"/>
              </a:lnSpc>
              <a:spcBef>
                <a:spcPct val="0"/>
              </a:spcBef>
            </a:pPr>
            <a:r>
              <a:rPr lang="en-US" b="true" sz="10585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∆X∆P ≥ ℏ/2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373" y="8129539"/>
            <a:ext cx="3496730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 = ∆P =√(ℏ/2)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5659" y="8172297"/>
            <a:ext cx="170021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 &gt; ∆P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7977" y="5167104"/>
            <a:ext cx="26293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8563" y="5893926"/>
            <a:ext cx="26897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45827" y="5226974"/>
            <a:ext cx="26293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26414" y="5953796"/>
            <a:ext cx="26897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9407" y="5004503"/>
            <a:ext cx="2572136" cy="28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5"/>
              </a:lnSpc>
              <a:spcBef>
                <a:spcPct val="0"/>
              </a:spcBef>
            </a:pPr>
            <a:r>
              <a:rPr lang="en-US" b="true" sz="1646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Coherent state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3648" y="5004503"/>
            <a:ext cx="2572136" cy="28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5"/>
              </a:lnSpc>
              <a:spcBef>
                <a:spcPct val="0"/>
              </a:spcBef>
            </a:pPr>
            <a:r>
              <a:rPr lang="en-US" b="true" sz="1646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Squeezed state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35400" y="1793100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Uncertainty Principle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061" y="3103141"/>
            <a:ext cx="12434868" cy="5260131"/>
          </a:xfrm>
          <a:custGeom>
            <a:avLst/>
            <a:gdLst/>
            <a:ahLst/>
            <a:cxnLst/>
            <a:rect r="r" b="b" t="t" l="l"/>
            <a:pathLst>
              <a:path h="5260131" w="12434868">
                <a:moveTo>
                  <a:pt x="0" y="0"/>
                </a:moveTo>
                <a:lnTo>
                  <a:pt x="12434868" y="0"/>
                </a:lnTo>
                <a:lnTo>
                  <a:pt x="12434868" y="5260131"/>
                </a:lnTo>
                <a:lnTo>
                  <a:pt x="0" y="5260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122" y="-2834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8-The Tapered amplifier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DAGIOtE7NeE</dc:identifier>
  <dcterms:modified xsi:type="dcterms:W3CDTF">2011-08-01T06:04:30Z</dcterms:modified>
  <cp:revision>1</cp:revision>
  <dc:title>Raman Laser system</dc:title>
</cp:coreProperties>
</file>